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0" r:id="rId3"/>
    <p:sldId id="261" r:id="rId4"/>
    <p:sldId id="262" r:id="rId5"/>
    <p:sldId id="263" r:id="rId6"/>
    <p:sldId id="266" r:id="rId7"/>
    <p:sldId id="267" r:id="rId8"/>
    <p:sldId id="268" r:id="rId9"/>
    <p:sldId id="269" r:id="rId10"/>
    <p:sldId id="259" r:id="rId11"/>
    <p:sldId id="25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3"/>
  </p:normalViewPr>
  <p:slideViewPr>
    <p:cSldViewPr snapToGrid="0" snapToObjects="1">
      <p:cViewPr varScale="1">
        <p:scale>
          <a:sx n="90" d="100"/>
          <a:sy n="90" d="100"/>
        </p:scale>
        <p:origin x="8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1B0A8-4F99-0E47-91AF-59E9CA828B7A}"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2D1B7-58FB-D44E-B3C8-3BABC8ECF24C}" type="slidenum">
              <a:rPr lang="en-US" smtClean="0"/>
              <a:t>‹#›</a:t>
            </a:fld>
            <a:endParaRPr lang="en-US"/>
          </a:p>
        </p:txBody>
      </p:sp>
    </p:spTree>
    <p:extLst>
      <p:ext uri="{BB962C8B-B14F-4D97-AF65-F5344CB8AC3E}">
        <p14:creationId xmlns:p14="http://schemas.microsoft.com/office/powerpoint/2010/main" val="19386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10/2/19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799"/>
            <a:ext cx="10793555" cy="856398"/>
          </a:xfrm>
        </p:spPr>
        <p:txBody>
          <a:bodyPr>
            <a:normAutofit/>
          </a:bodyPr>
          <a:lstStyle/>
          <a:p>
            <a:r>
              <a:rPr lang="en-US" sz="4400" dirty="0" smtClean="0">
                <a:latin typeface="Arial" charset="0"/>
                <a:ea typeface="Arial" charset="0"/>
                <a:cs typeface="Arial" charset="0"/>
              </a:rPr>
              <a:t>BÁO CÁO THỰC TẬP TỐT NGHIỆP</a:t>
            </a:r>
            <a:endParaRPr lang="en-US" sz="4400" dirty="0">
              <a:latin typeface="Arial" charset="0"/>
              <a:ea typeface="Arial" charset="0"/>
              <a:cs typeface="Arial" charset="0"/>
            </a:endParaRPr>
          </a:p>
        </p:txBody>
      </p:sp>
      <p:sp>
        <p:nvSpPr>
          <p:cNvPr id="3" name="Subtitle 2"/>
          <p:cNvSpPr>
            <a:spLocks noGrp="1"/>
          </p:cNvSpPr>
          <p:nvPr>
            <p:ph type="subTitle" idx="1"/>
          </p:nvPr>
        </p:nvSpPr>
        <p:spPr>
          <a:xfrm>
            <a:off x="684210" y="2124250"/>
            <a:ext cx="7422559" cy="1137566"/>
          </a:xfrm>
        </p:spPr>
        <p:txBody>
          <a:bodyPr/>
          <a:lstStyle/>
          <a:p>
            <a:pPr>
              <a:lnSpc>
                <a:spcPct val="150000"/>
              </a:lnSpc>
            </a:pPr>
            <a:r>
              <a:rPr lang="en-US" u="sng" dirty="0" smtClean="0">
                <a:solidFill>
                  <a:schemeClr val="tx1"/>
                </a:solidFill>
                <a:latin typeface="Arial" charset="0"/>
                <a:ea typeface="Arial" charset="0"/>
                <a:cs typeface="Arial" charset="0"/>
              </a:rPr>
              <a:t>ĐỀ TÀI</a:t>
            </a:r>
            <a:r>
              <a:rPr lang="en-US" dirty="0" smtClean="0">
                <a:solidFill>
                  <a:schemeClr val="tx1"/>
                </a:solidFill>
                <a:latin typeface="Arial" charset="0"/>
                <a:ea typeface="Arial" charset="0"/>
                <a:cs typeface="Arial" charset="0"/>
              </a:rPr>
              <a:t>: XÂY DỰNG ỨNG DỤNG BITCOIN WALLET TRÊN NỀN TẢNG ANDROID VÀ IOS</a:t>
            </a:r>
            <a:endParaRPr lang="en-US" dirty="0">
              <a:solidFill>
                <a:schemeClr val="tx1"/>
              </a:solidFill>
              <a:latin typeface="Arial" charset="0"/>
              <a:ea typeface="Arial" charset="0"/>
              <a:cs typeface="Arial" charset="0"/>
            </a:endParaRPr>
          </a:p>
        </p:txBody>
      </p:sp>
      <p:sp>
        <p:nvSpPr>
          <p:cNvPr id="4" name="Subtitle 2"/>
          <p:cNvSpPr txBox="1">
            <a:spLocks/>
          </p:cNvSpPr>
          <p:nvPr/>
        </p:nvSpPr>
        <p:spPr>
          <a:xfrm>
            <a:off x="684210" y="3719260"/>
            <a:ext cx="4959354" cy="2481515"/>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tabLst>
                <a:tab pos="2286000" algn="l"/>
                <a:tab pos="2736850" algn="l"/>
              </a:tabLst>
            </a:pPr>
            <a:r>
              <a:rPr lang="en-US" sz="1600" dirty="0" err="1" smtClean="0">
                <a:solidFill>
                  <a:schemeClr val="tx1"/>
                </a:solidFill>
                <a:latin typeface="Arial" charset="0"/>
                <a:ea typeface="Arial" charset="0"/>
                <a:cs typeface="Arial" charset="0"/>
              </a:rPr>
              <a:t>Sinh</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viên</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thực</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hiện</a:t>
            </a:r>
            <a:r>
              <a:rPr lang="en-US" sz="1600" dirty="0" smtClean="0">
                <a:solidFill>
                  <a:schemeClr val="tx1"/>
                </a:solidFill>
                <a:latin typeface="Arial" charset="0"/>
                <a:ea typeface="Arial" charset="0"/>
                <a:cs typeface="Arial" charset="0"/>
              </a:rPr>
              <a:t> 	: </a:t>
            </a:r>
            <a:r>
              <a:rPr lang="en-US" sz="1600" dirty="0" err="1" smtClean="0">
                <a:solidFill>
                  <a:schemeClr val="tx1"/>
                </a:solidFill>
                <a:latin typeface="Arial" charset="0"/>
                <a:ea typeface="Arial" charset="0"/>
                <a:cs typeface="Arial" charset="0"/>
              </a:rPr>
              <a:t>Trần</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Thị</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Diệu</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Ninh</a:t>
            </a:r>
            <a:endParaRPr lang="en-US" sz="1600" dirty="0" smtClean="0">
              <a:solidFill>
                <a:schemeClr val="tx1"/>
              </a:solidFill>
              <a:latin typeface="Arial" charset="0"/>
              <a:ea typeface="Arial" charset="0"/>
              <a:cs typeface="Arial" charset="0"/>
            </a:endParaRPr>
          </a:p>
          <a:p>
            <a:r>
              <a:rPr lang="en-US" sz="1600" dirty="0" err="1" smtClean="0">
                <a:solidFill>
                  <a:schemeClr val="tx1"/>
                </a:solidFill>
                <a:latin typeface="Arial" charset="0"/>
                <a:ea typeface="Arial" charset="0"/>
                <a:cs typeface="Arial" charset="0"/>
              </a:rPr>
              <a:t>Giảng</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viên</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hướng</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dẫn</a:t>
            </a:r>
            <a:r>
              <a:rPr lang="en-US" sz="1600" dirty="0" smtClean="0">
                <a:solidFill>
                  <a:schemeClr val="tx1"/>
                </a:solidFill>
                <a:latin typeface="Arial" charset="0"/>
                <a:ea typeface="Arial" charset="0"/>
                <a:cs typeface="Arial" charset="0"/>
              </a:rPr>
              <a:t> </a:t>
            </a:r>
            <a:r>
              <a:rPr lang="en-US" sz="1600" smtClean="0">
                <a:solidFill>
                  <a:schemeClr val="tx1"/>
                </a:solidFill>
                <a:latin typeface="Arial" charset="0"/>
                <a:ea typeface="Arial" charset="0"/>
                <a:cs typeface="Arial" charset="0"/>
              </a:rPr>
              <a:t>	: </a:t>
            </a:r>
            <a:r>
              <a:rPr lang="en-US" sz="1600" dirty="0" err="1" smtClean="0">
                <a:solidFill>
                  <a:schemeClr val="tx1"/>
                </a:solidFill>
                <a:latin typeface="Arial" charset="0"/>
                <a:ea typeface="Arial" charset="0"/>
                <a:cs typeface="Arial" charset="0"/>
              </a:rPr>
              <a:t>Th.S</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Ngô</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Ngọc</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Thành</a:t>
            </a:r>
            <a:endParaRPr lang="en-US" sz="1600" dirty="0" smtClean="0">
              <a:solidFill>
                <a:schemeClr val="tx1"/>
              </a:solidFill>
              <a:latin typeface="Arial" charset="0"/>
              <a:ea typeface="Arial" charset="0"/>
              <a:cs typeface="Arial" charset="0"/>
            </a:endParaRPr>
          </a:p>
          <a:p>
            <a:r>
              <a:rPr lang="en-US" sz="1600" dirty="0" err="1" smtClean="0">
                <a:solidFill>
                  <a:schemeClr val="tx1"/>
                </a:solidFill>
                <a:latin typeface="Arial" charset="0"/>
                <a:ea typeface="Arial" charset="0"/>
                <a:cs typeface="Arial" charset="0"/>
              </a:rPr>
              <a:t>Ngành</a:t>
            </a:r>
            <a:r>
              <a:rPr lang="en-US" sz="1600" dirty="0" smtClean="0">
                <a:solidFill>
                  <a:schemeClr val="tx1"/>
                </a:solidFill>
                <a:latin typeface="Arial" charset="0"/>
                <a:ea typeface="Arial" charset="0"/>
                <a:cs typeface="Arial" charset="0"/>
              </a:rPr>
              <a:t> 				: </a:t>
            </a:r>
            <a:r>
              <a:rPr lang="en-US" sz="1600" dirty="0" err="1" smtClean="0">
                <a:solidFill>
                  <a:schemeClr val="tx1"/>
                </a:solidFill>
                <a:latin typeface="Arial" charset="0"/>
                <a:ea typeface="Arial" charset="0"/>
                <a:cs typeface="Arial" charset="0"/>
              </a:rPr>
              <a:t>Công</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nghệ</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thông</a:t>
            </a:r>
            <a:r>
              <a:rPr lang="en-US" sz="1600" dirty="0" smtClean="0">
                <a:solidFill>
                  <a:schemeClr val="tx1"/>
                </a:solidFill>
                <a:latin typeface="Arial" charset="0"/>
                <a:ea typeface="Arial" charset="0"/>
                <a:cs typeface="Arial" charset="0"/>
              </a:rPr>
              <a:t> tin</a:t>
            </a:r>
          </a:p>
          <a:p>
            <a:r>
              <a:rPr lang="en-US" sz="1600" dirty="0" err="1" smtClean="0">
                <a:solidFill>
                  <a:schemeClr val="tx1"/>
                </a:solidFill>
                <a:latin typeface="Arial" charset="0"/>
                <a:ea typeface="Arial" charset="0"/>
                <a:cs typeface="Arial" charset="0"/>
              </a:rPr>
              <a:t>Chuyên</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ngành</a:t>
            </a:r>
            <a:r>
              <a:rPr lang="en-US" sz="1600" dirty="0" smtClean="0">
                <a:solidFill>
                  <a:schemeClr val="tx1"/>
                </a:solidFill>
                <a:latin typeface="Arial" charset="0"/>
                <a:ea typeface="Arial" charset="0"/>
                <a:cs typeface="Arial" charset="0"/>
              </a:rPr>
              <a:t>			: </a:t>
            </a:r>
            <a:r>
              <a:rPr lang="en-US" sz="1600" dirty="0" err="1" smtClean="0">
                <a:solidFill>
                  <a:schemeClr val="tx1"/>
                </a:solidFill>
                <a:latin typeface="Arial" charset="0"/>
                <a:ea typeface="Arial" charset="0"/>
                <a:cs typeface="Arial" charset="0"/>
              </a:rPr>
              <a:t>Công</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nghệ</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phần</a:t>
            </a:r>
            <a:r>
              <a:rPr lang="en-US" sz="1600" dirty="0" smtClean="0">
                <a:solidFill>
                  <a:schemeClr val="tx1"/>
                </a:solidFill>
                <a:latin typeface="Arial" charset="0"/>
                <a:ea typeface="Arial" charset="0"/>
                <a:cs typeface="Arial" charset="0"/>
              </a:rPr>
              <a:t> </a:t>
            </a:r>
            <a:r>
              <a:rPr lang="en-US" sz="1600" dirty="0" err="1" smtClean="0">
                <a:solidFill>
                  <a:schemeClr val="tx1"/>
                </a:solidFill>
                <a:latin typeface="Arial" charset="0"/>
                <a:ea typeface="Arial" charset="0"/>
                <a:cs typeface="Arial" charset="0"/>
              </a:rPr>
              <a:t>mềm</a:t>
            </a:r>
            <a:endParaRPr lang="en-US" sz="1600" dirty="0" smtClean="0">
              <a:solidFill>
                <a:schemeClr val="tx1"/>
              </a:solidFill>
              <a:latin typeface="Arial" charset="0"/>
              <a:ea typeface="Arial" charset="0"/>
              <a:cs typeface="Arial" charset="0"/>
            </a:endParaRPr>
          </a:p>
          <a:p>
            <a:r>
              <a:rPr lang="en-US" sz="1600" dirty="0" err="1" smtClean="0">
                <a:solidFill>
                  <a:schemeClr val="tx1"/>
                </a:solidFill>
                <a:latin typeface="Arial" charset="0"/>
                <a:ea typeface="Arial" charset="0"/>
                <a:cs typeface="Arial" charset="0"/>
              </a:rPr>
              <a:t>Lớp</a:t>
            </a:r>
            <a:r>
              <a:rPr lang="en-US" sz="1600" dirty="0" smtClean="0">
                <a:solidFill>
                  <a:schemeClr val="tx1"/>
                </a:solidFill>
                <a:latin typeface="Arial" charset="0"/>
                <a:ea typeface="Arial" charset="0"/>
                <a:cs typeface="Arial" charset="0"/>
              </a:rPr>
              <a:t>					: D10cnpm</a:t>
            </a:r>
          </a:p>
          <a:p>
            <a:r>
              <a:rPr lang="en-US" sz="1600" dirty="0" err="1" smtClean="0">
                <a:solidFill>
                  <a:schemeClr val="tx1"/>
                </a:solidFill>
                <a:latin typeface="Arial" charset="0"/>
                <a:ea typeface="Arial" charset="0"/>
                <a:cs typeface="Arial" charset="0"/>
              </a:rPr>
              <a:t>Khoá</a:t>
            </a:r>
            <a:r>
              <a:rPr lang="en-US" sz="1600" dirty="0" smtClean="0">
                <a:solidFill>
                  <a:schemeClr val="tx1"/>
                </a:solidFill>
                <a:latin typeface="Arial" charset="0"/>
                <a:ea typeface="Arial" charset="0"/>
                <a:cs typeface="Arial" charset="0"/>
              </a:rPr>
              <a:t> 			</a:t>
            </a:r>
            <a:r>
              <a:rPr lang="en-US" sz="1600" smtClean="0">
                <a:solidFill>
                  <a:schemeClr val="tx1"/>
                </a:solidFill>
                <a:latin typeface="Arial" charset="0"/>
                <a:ea typeface="Arial" charset="0"/>
                <a:cs typeface="Arial" charset="0"/>
              </a:rPr>
              <a:t>	: </a:t>
            </a:r>
            <a:r>
              <a:rPr lang="en-US" sz="1600" dirty="0" smtClean="0">
                <a:solidFill>
                  <a:schemeClr val="tx1"/>
                </a:solidFill>
                <a:latin typeface="Arial" charset="0"/>
                <a:ea typeface="Arial" charset="0"/>
                <a:cs typeface="Arial" charset="0"/>
              </a:rPr>
              <a:t>2015-2020</a:t>
            </a:r>
          </a:p>
          <a:p>
            <a:r>
              <a:rPr lang="en-US" sz="1600" dirty="0" smtClean="0">
                <a:latin typeface="Arial" charset="0"/>
                <a:ea typeface="Arial" charset="0"/>
                <a:cs typeface="Arial" charset="0"/>
              </a:rPr>
              <a:t> </a:t>
            </a:r>
            <a:endParaRPr lang="en-US" sz="1600" dirty="0">
              <a:latin typeface="Arial" charset="0"/>
              <a:ea typeface="Arial" charset="0"/>
              <a:cs typeface="Arial" charset="0"/>
            </a:endParaRPr>
          </a:p>
        </p:txBody>
      </p:sp>
    </p:spTree>
    <p:extLst>
      <p:ext uri="{BB962C8B-B14F-4D97-AF65-F5344CB8AC3E}">
        <p14:creationId xmlns:p14="http://schemas.microsoft.com/office/powerpoint/2010/main" val="56638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4210" y="200025"/>
            <a:ext cx="10817228" cy="728663"/>
          </a:xfrm>
        </p:spPr>
        <p:txBody>
          <a:bodyPr>
            <a:normAutofit/>
          </a:bodyPr>
          <a:lstStyle/>
          <a:p>
            <a:r>
              <a:rPr lang="en-US" smtClean="0">
                <a:latin typeface="Arial" charset="0"/>
                <a:ea typeface="Arial" charset="0"/>
                <a:cs typeface="Arial" charset="0"/>
              </a:rPr>
              <a:t>Tiền điện tử ETHEREUM Là gì?</a:t>
            </a:r>
            <a:endParaRPr lang="en-US">
              <a:latin typeface="Arial" charset="0"/>
              <a:ea typeface="Arial" charset="0"/>
              <a:cs typeface="Arial" charset="0"/>
            </a:endParaRPr>
          </a:p>
        </p:txBody>
      </p:sp>
      <p:sp>
        <p:nvSpPr>
          <p:cNvPr id="11" name="Text Placeholder 10"/>
          <p:cNvSpPr>
            <a:spLocks noGrp="1"/>
          </p:cNvSpPr>
          <p:nvPr>
            <p:ph type="body" idx="1"/>
          </p:nvPr>
        </p:nvSpPr>
        <p:spPr>
          <a:xfrm>
            <a:off x="684210" y="1243013"/>
            <a:ext cx="10817227" cy="4750368"/>
          </a:xfrm>
        </p:spPr>
        <p:txBody>
          <a:bodyPr/>
          <a:lstStyle/>
          <a:p>
            <a:pPr marL="342900" indent="-342900">
              <a:buFont typeface="Arial" charset="0"/>
              <a:buChar char="•"/>
            </a:pPr>
            <a:r>
              <a:rPr lang="en-US" smtClean="0">
                <a:solidFill>
                  <a:schemeClr val="tx1"/>
                </a:solidFill>
                <a:latin typeface="Arial" charset="0"/>
                <a:ea typeface="Arial" charset="0"/>
                <a:cs typeface="Arial" charset="0"/>
              </a:rPr>
              <a:t>Ether là tiền điện tử (crytocurrency) phổ biến thứ 2 chỉ sau Bitcoin (coinmarketcap.com)</a:t>
            </a:r>
          </a:p>
          <a:p>
            <a:pPr marL="342900" indent="-342900">
              <a:buFont typeface="Arial" charset="0"/>
              <a:buChar char="•"/>
            </a:pPr>
            <a:r>
              <a:rPr lang="en-US" smtClean="0">
                <a:solidFill>
                  <a:schemeClr val="tx1"/>
                </a:solidFill>
                <a:latin typeface="Arial" charset="0"/>
                <a:ea typeface="Arial" charset="0"/>
                <a:cs typeface="Arial" charset="0"/>
              </a:rPr>
              <a:t>Công bố ngày 23/01/2014 (bitcointalk.org)</a:t>
            </a:r>
          </a:p>
          <a:p>
            <a:pPr marL="342900" indent="-342900">
              <a:buFont typeface="Arial" charset="0"/>
              <a:buChar char="•"/>
            </a:pPr>
            <a:r>
              <a:rPr lang="en-US" smtClean="0">
                <a:solidFill>
                  <a:schemeClr val="tx1"/>
                </a:solidFill>
                <a:latin typeface="Arial" charset="0"/>
                <a:ea typeface="Arial" charset="0"/>
                <a:cs typeface="Arial" charset="0"/>
              </a:rPr>
              <a:t>Ethereum là công nghệ blockchain của tiền Ether</a:t>
            </a:r>
          </a:p>
          <a:p>
            <a:pPr marL="342900" indent="-342900">
              <a:buFont typeface="Arial" charset="0"/>
              <a:buChar char="•"/>
            </a:pPr>
            <a:r>
              <a:rPr lang="en-US" smtClean="0">
                <a:solidFill>
                  <a:schemeClr val="tx1"/>
                </a:solidFill>
                <a:latin typeface="Arial" charset="0"/>
                <a:ea typeface="Arial" charset="0"/>
                <a:cs typeface="Arial" charset="0"/>
              </a:rPr>
              <a:t>Blockchain Ethereum được coi là công nghệ tương lai của ngành tài chính, dịch vụ</a:t>
            </a:r>
          </a:p>
        </p:txBody>
      </p:sp>
    </p:spTree>
    <p:extLst>
      <p:ext uri="{BB962C8B-B14F-4D97-AF65-F5344CB8AC3E}">
        <p14:creationId xmlns:p14="http://schemas.microsoft.com/office/powerpoint/2010/main" val="798819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4210" y="200025"/>
            <a:ext cx="10817228" cy="728663"/>
          </a:xfrm>
        </p:spPr>
        <p:txBody>
          <a:bodyPr>
            <a:normAutofit/>
          </a:bodyPr>
          <a:lstStyle/>
          <a:p>
            <a:r>
              <a:rPr lang="en-US" smtClean="0">
                <a:latin typeface="Arial" charset="0"/>
                <a:ea typeface="Arial" charset="0"/>
                <a:cs typeface="Arial" charset="0"/>
              </a:rPr>
              <a:t>Ví BITCOIN LÀ GÌ</a:t>
            </a:r>
            <a:endParaRPr lang="en-US">
              <a:latin typeface="Arial" charset="0"/>
              <a:ea typeface="Arial" charset="0"/>
              <a:cs typeface="Arial" charset="0"/>
            </a:endParaRPr>
          </a:p>
        </p:txBody>
      </p:sp>
      <p:sp>
        <p:nvSpPr>
          <p:cNvPr id="11" name="Text Placeholder 10"/>
          <p:cNvSpPr>
            <a:spLocks noGrp="1"/>
          </p:cNvSpPr>
          <p:nvPr>
            <p:ph type="body" idx="1"/>
          </p:nvPr>
        </p:nvSpPr>
        <p:spPr>
          <a:xfrm>
            <a:off x="684211" y="1243013"/>
            <a:ext cx="10231440" cy="4750368"/>
          </a:xfrm>
        </p:spPr>
        <p:txBody>
          <a:bodyPr>
            <a:normAutofit fontScale="85000" lnSpcReduction="20000"/>
          </a:bodyPr>
          <a:lstStyle/>
          <a:p>
            <a:pPr marL="342900" indent="-342900">
              <a:buFont typeface="Wingdings" charset="2"/>
              <a:buChar char="v"/>
            </a:pPr>
            <a:r>
              <a:rPr lang="en-US" smtClean="0">
                <a:solidFill>
                  <a:schemeClr val="tx1"/>
                </a:solidFill>
                <a:latin typeface="Arial" charset="0"/>
                <a:ea typeface="Arial" charset="0"/>
                <a:cs typeface="Arial" charset="0"/>
              </a:rPr>
              <a:t>Ví điện tử (Digital wallet): Dùng để lưu trữ tiền điện tử (digital currency, cryptocurrency, VD: Bitcoin)</a:t>
            </a:r>
          </a:p>
          <a:p>
            <a:pPr marL="342900" indent="-342900">
              <a:buFont typeface="Wingdings" charset="2"/>
              <a:buChar char="v"/>
            </a:pPr>
            <a:r>
              <a:rPr lang="en-US" smtClean="0">
                <a:solidFill>
                  <a:schemeClr val="tx1"/>
                </a:solidFill>
                <a:latin typeface="Arial" charset="0"/>
                <a:ea typeface="Arial" charset="0"/>
                <a:cs typeface="Arial" charset="0"/>
              </a:rPr>
              <a:t>Hoạt động dựa trên cơ chế public key, </a:t>
            </a:r>
            <a:r>
              <a:rPr lang="en-US" u="sng" smtClean="0">
                <a:solidFill>
                  <a:schemeClr val="tx1"/>
                </a:solidFill>
                <a:latin typeface="Arial" charset="0"/>
                <a:ea typeface="Arial" charset="0"/>
                <a:cs typeface="Arial" charset="0"/>
              </a:rPr>
              <a:t>private key</a:t>
            </a:r>
            <a:r>
              <a:rPr lang="en-US" smtClean="0">
                <a:solidFill>
                  <a:schemeClr val="tx1"/>
                </a:solidFill>
                <a:latin typeface="Arial" charset="0"/>
                <a:ea typeface="Arial" charset="0"/>
                <a:cs typeface="Arial" charset="0"/>
              </a:rPr>
              <a:t>.</a:t>
            </a:r>
          </a:p>
          <a:p>
            <a:pPr marL="342900" indent="-342900">
              <a:buFont typeface="Wingdings" charset="2"/>
              <a:buChar char="v"/>
            </a:pPr>
            <a:r>
              <a:rPr lang="en-US" smtClean="0">
                <a:solidFill>
                  <a:schemeClr val="tx1"/>
                </a:solidFill>
                <a:latin typeface="Arial" charset="0"/>
                <a:ea typeface="Arial" charset="0"/>
                <a:cs typeface="Arial" charset="0"/>
              </a:rPr>
              <a:t>Các thao tác có thể thực hiện trên ví:</a:t>
            </a:r>
            <a:endParaRPr lang="en-US">
              <a:solidFill>
                <a:schemeClr val="tx1"/>
              </a:solidFill>
              <a:latin typeface="Arial" charset="0"/>
              <a:ea typeface="Arial" charset="0"/>
              <a:cs typeface="Arial" charset="0"/>
            </a:endParaRPr>
          </a:p>
          <a:p>
            <a:pPr marL="800100" lvl="1" indent="-342900">
              <a:buFont typeface="Arial" charset="0"/>
              <a:buChar char="•"/>
            </a:pPr>
            <a:r>
              <a:rPr lang="en-US" smtClean="0">
                <a:solidFill>
                  <a:schemeClr val="tx1"/>
                </a:solidFill>
                <a:latin typeface="Arial" charset="0"/>
                <a:ea typeface="Arial" charset="0"/>
                <a:cs typeface="Arial" charset="0"/>
              </a:rPr>
              <a:t>Gửi tiền</a:t>
            </a:r>
          </a:p>
          <a:p>
            <a:pPr marL="800100" lvl="1" indent="-342900">
              <a:buFont typeface="Arial" charset="0"/>
              <a:buChar char="•"/>
            </a:pPr>
            <a:r>
              <a:rPr lang="en-US" smtClean="0">
                <a:solidFill>
                  <a:schemeClr val="tx1"/>
                </a:solidFill>
                <a:latin typeface="Arial" charset="0"/>
                <a:ea typeface="Arial" charset="0"/>
                <a:cs typeface="Arial" charset="0"/>
              </a:rPr>
              <a:t>Nhận tiền</a:t>
            </a:r>
          </a:p>
          <a:p>
            <a:pPr marL="800100" lvl="1" indent="-342900">
              <a:buFont typeface="Arial" charset="0"/>
              <a:buChar char="•"/>
            </a:pPr>
            <a:r>
              <a:rPr lang="en-US" smtClean="0">
                <a:solidFill>
                  <a:schemeClr val="tx1"/>
                </a:solidFill>
                <a:latin typeface="Arial" charset="0"/>
                <a:ea typeface="Arial" charset="0"/>
                <a:cs typeface="Arial" charset="0"/>
              </a:rPr>
              <a:t>Theo dõi số dư định kỳ</a:t>
            </a:r>
          </a:p>
          <a:p>
            <a:pPr marL="342900" indent="-342900">
              <a:buFont typeface="Wingdings" charset="2"/>
              <a:buChar char="v"/>
            </a:pPr>
            <a:r>
              <a:rPr lang="en-US" smtClean="0">
                <a:solidFill>
                  <a:schemeClr val="tx1"/>
                </a:solidFill>
                <a:latin typeface="Arial" charset="0"/>
                <a:ea typeface="Arial" charset="0"/>
                <a:cs typeface="Arial" charset="0"/>
              </a:rPr>
              <a:t>Các dạng ví điện tử</a:t>
            </a:r>
          </a:p>
          <a:p>
            <a:pPr marL="800100" lvl="1" indent="-342900">
              <a:buFont typeface="Arial" charset="0"/>
              <a:buChar char="•"/>
            </a:pPr>
            <a:r>
              <a:rPr lang="en-US" smtClean="0">
                <a:solidFill>
                  <a:schemeClr val="tx1"/>
                </a:solidFill>
                <a:latin typeface="Arial" charset="0"/>
                <a:ea typeface="Arial" charset="0"/>
                <a:cs typeface="Arial" charset="0"/>
              </a:rPr>
              <a:t>Desktop</a:t>
            </a:r>
          </a:p>
          <a:p>
            <a:pPr marL="800100" lvl="1" indent="-342900">
              <a:buFont typeface="Arial" charset="0"/>
              <a:buChar char="•"/>
            </a:pPr>
            <a:r>
              <a:rPr lang="en-US" smtClean="0">
                <a:solidFill>
                  <a:schemeClr val="tx1"/>
                </a:solidFill>
                <a:latin typeface="Arial" charset="0"/>
                <a:ea typeface="Arial" charset="0"/>
                <a:cs typeface="Arial" charset="0"/>
              </a:rPr>
              <a:t>App (Android, IOS)</a:t>
            </a:r>
          </a:p>
          <a:p>
            <a:pPr marL="800100" lvl="1" indent="-342900">
              <a:buFont typeface="Arial" charset="0"/>
              <a:buChar char="•"/>
            </a:pPr>
            <a:r>
              <a:rPr lang="en-US" smtClean="0">
                <a:solidFill>
                  <a:schemeClr val="tx1"/>
                </a:solidFill>
                <a:latin typeface="Arial" charset="0"/>
                <a:ea typeface="Arial" charset="0"/>
                <a:cs typeface="Arial" charset="0"/>
              </a:rPr>
              <a:t>Lưu trữ trên thiết bị phần cứng (usb)</a:t>
            </a:r>
          </a:p>
          <a:p>
            <a:pPr marL="342900" indent="-342900">
              <a:buFont typeface="Wingdings" charset="2"/>
              <a:buChar char="v"/>
            </a:pPr>
            <a:r>
              <a:rPr lang="en-US" smtClean="0">
                <a:solidFill>
                  <a:schemeClr val="tx1"/>
                </a:solidFill>
                <a:latin typeface="Arial" charset="0"/>
                <a:ea typeface="Arial" charset="0"/>
                <a:cs typeface="Arial" charset="0"/>
              </a:rPr>
              <a:t>Lưu ý khi dùng ví điện tử</a:t>
            </a:r>
          </a:p>
          <a:p>
            <a:pPr marL="800100" lvl="1" indent="-342900">
              <a:buFont typeface="Arial" charset="0"/>
              <a:buChar char="•"/>
            </a:pPr>
            <a:r>
              <a:rPr lang="en-US" smtClean="0">
                <a:solidFill>
                  <a:schemeClr val="tx1"/>
                </a:solidFill>
                <a:latin typeface="Arial" charset="0"/>
                <a:ea typeface="Arial" charset="0"/>
                <a:cs typeface="Arial" charset="0"/>
              </a:rPr>
              <a:t>Luôn luôn backup thông tin key, password</a:t>
            </a:r>
          </a:p>
          <a:p>
            <a:pPr marL="800100" lvl="1" indent="-342900">
              <a:buFont typeface="Arial" charset="0"/>
              <a:buChar char="•"/>
            </a:pPr>
            <a:r>
              <a:rPr lang="en-US" smtClean="0">
                <a:solidFill>
                  <a:schemeClr val="tx1"/>
                </a:solidFill>
                <a:latin typeface="Arial" charset="0"/>
                <a:ea typeface="Arial" charset="0"/>
                <a:cs typeface="Arial" charset="0"/>
              </a:rPr>
              <a:t>Cập nhật phần mềm chống virus, cập nhật App trên điện thoại</a:t>
            </a:r>
          </a:p>
          <a:p>
            <a:pPr marL="800100" lvl="1" indent="-342900">
              <a:buFont typeface="Arial" charset="0"/>
              <a:buChar char="•"/>
            </a:pPr>
            <a:r>
              <a:rPr lang="en-US" smtClean="0">
                <a:solidFill>
                  <a:schemeClr val="tx1"/>
                </a:solidFill>
                <a:latin typeface="Arial" charset="0"/>
                <a:ea typeface="Arial" charset="0"/>
                <a:cs typeface="Arial" charset="0"/>
              </a:rPr>
              <a:t>Kiểm tra số dư thường xuyên</a:t>
            </a:r>
            <a:endParaRPr lang="en-US">
              <a:solidFill>
                <a:schemeClr val="tx1"/>
              </a:solidFill>
              <a:latin typeface="Arial" charset="0"/>
              <a:ea typeface="Arial" charset="0"/>
              <a:cs typeface="Arial" charset="0"/>
            </a:endParaRPr>
          </a:p>
          <a:p>
            <a:pPr marL="342900" indent="-342900">
              <a:buFont typeface="Arial" charset="0"/>
              <a:buChar char="•"/>
            </a:pPr>
            <a:endParaRPr lang="en-US" smtClean="0">
              <a:solidFill>
                <a:schemeClr val="bg2">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650563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86064" y="200025"/>
            <a:ext cx="5986462" cy="728663"/>
          </a:xfrm>
        </p:spPr>
        <p:txBody>
          <a:bodyPr>
            <a:normAutofit/>
          </a:bodyPr>
          <a:lstStyle/>
          <a:p>
            <a:r>
              <a:rPr lang="en-US" smtClean="0">
                <a:latin typeface="Arial" charset="0"/>
                <a:ea typeface="Arial" charset="0"/>
                <a:cs typeface="Arial" charset="0"/>
              </a:rPr>
              <a:t>Công nghệ Blockchain</a:t>
            </a:r>
            <a:endParaRPr lang="en-US">
              <a:latin typeface="Arial" charset="0"/>
              <a:ea typeface="Arial"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1197291"/>
            <a:ext cx="7419975" cy="4451985"/>
          </a:xfrm>
          <a:prstGeom prst="rect">
            <a:avLst/>
          </a:prstGeom>
        </p:spPr>
      </p:pic>
    </p:spTree>
    <p:extLst>
      <p:ext uri="{BB962C8B-B14F-4D97-AF65-F5344CB8AC3E}">
        <p14:creationId xmlns:p14="http://schemas.microsoft.com/office/powerpoint/2010/main" val="57802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4261" y="685800"/>
            <a:ext cx="10058400" cy="671514"/>
          </a:xfrm>
        </p:spPr>
        <p:txBody>
          <a:bodyPr>
            <a:normAutofit/>
          </a:bodyPr>
          <a:lstStyle/>
          <a:p>
            <a:r>
              <a:rPr lang="en-US" sz="3200" smtClean="0">
                <a:latin typeface="Arial" charset="0"/>
                <a:ea typeface="Arial" charset="0"/>
                <a:cs typeface="Arial" charset="0"/>
              </a:rPr>
              <a:t>Cuộc cách mạng công nghiệp 4.0 là gì?</a:t>
            </a:r>
            <a:endParaRPr lang="en-US" sz="3200">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261" y="1711326"/>
            <a:ext cx="10058400" cy="4655939"/>
          </a:xfrm>
          <a:prstGeom prst="rect">
            <a:avLst/>
          </a:prstGeom>
        </p:spPr>
      </p:pic>
    </p:spTree>
    <p:extLst>
      <p:ext uri="{BB962C8B-B14F-4D97-AF65-F5344CB8AC3E}">
        <p14:creationId xmlns:p14="http://schemas.microsoft.com/office/powerpoint/2010/main" val="55287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2" y="685799"/>
            <a:ext cx="7588251" cy="685801"/>
          </a:xfrm>
        </p:spPr>
        <p:txBody>
          <a:bodyPr>
            <a:normAutofit/>
          </a:bodyPr>
          <a:lstStyle/>
          <a:p>
            <a:r>
              <a:rPr lang="en-US" sz="3200" smtClean="0">
                <a:latin typeface="Arial" charset="0"/>
                <a:ea typeface="Arial" charset="0"/>
                <a:cs typeface="Arial" charset="0"/>
              </a:rPr>
              <a:t>Blockchain là gì?</a:t>
            </a:r>
            <a:endParaRPr lang="en-US" sz="3200">
              <a:latin typeface="Arial" charset="0"/>
              <a:ea typeface="Arial" charset="0"/>
              <a:cs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963" y="1674603"/>
            <a:ext cx="3856037" cy="2169021"/>
          </a:xfrm>
          <a:prstGeom prst="rect">
            <a:avLst/>
          </a:prstGeom>
        </p:spPr>
      </p:pic>
      <p:sp>
        <p:nvSpPr>
          <p:cNvPr id="7" name="TextBox 6"/>
          <p:cNvSpPr txBox="1"/>
          <p:nvPr/>
        </p:nvSpPr>
        <p:spPr>
          <a:xfrm>
            <a:off x="684212" y="1674603"/>
            <a:ext cx="6602413" cy="3970318"/>
          </a:xfrm>
          <a:prstGeom prst="rect">
            <a:avLst/>
          </a:prstGeom>
          <a:noFill/>
        </p:spPr>
        <p:txBody>
          <a:bodyPr wrap="square" rtlCol="0">
            <a:spAutoFit/>
          </a:bodyPr>
          <a:lstStyle/>
          <a:p>
            <a:pPr algn="just"/>
            <a:r>
              <a:rPr lang="en-US" smtClean="0">
                <a:latin typeface="Arial" charset="0"/>
                <a:ea typeface="Arial" charset="0"/>
                <a:cs typeface="Arial" charset="0"/>
              </a:rPr>
              <a:t>Theo các chuyên gia, Blockchain là công nghệ lưu trữ và truyền tải thông tin bằng các khối được liên kết với nhau và mở rộng theo thời gian. Mỗi khối chứa đựng các thông tin về thời gian khởi tạo và được liên kết với các khối trước đó.</a:t>
            </a:r>
          </a:p>
          <a:p>
            <a:pPr algn="just"/>
            <a:endParaRPr lang="en-US">
              <a:latin typeface="Arial" charset="0"/>
              <a:ea typeface="Arial" charset="0"/>
              <a:cs typeface="Arial" charset="0"/>
            </a:endParaRPr>
          </a:p>
          <a:p>
            <a:pPr algn="just"/>
            <a:r>
              <a:rPr lang="en-US" smtClean="0">
                <a:latin typeface="Arial" charset="0"/>
                <a:ea typeface="Arial" charset="0"/>
                <a:cs typeface="Arial" charset="0"/>
              </a:rPr>
              <a:t>Blockchain được thiết kế để chống lại sự thay đổi dữ liệu. Thông tin trong blockchain không thể bị thay đổi và chỉ được bổ sung thêm khi có sự đồng thuận của tất cả các node trong hệ thống. Ngay cả khi nếu một phần của hệ thống blockchain bị thay đổi, những máy tính và nút khác sẽ tiếp tục hoạt động để bảo vệ thông tin.</a:t>
            </a:r>
          </a:p>
          <a:p>
            <a:pPr algn="just"/>
            <a:endParaRPr lang="en-US">
              <a:latin typeface="Arial" charset="0"/>
              <a:ea typeface="Arial" charset="0"/>
              <a:cs typeface="Arial" charset="0"/>
            </a:endParaRPr>
          </a:p>
          <a:p>
            <a:pPr algn="just"/>
            <a:r>
              <a:rPr lang="en-US" smtClean="0">
                <a:latin typeface="Arial" charset="0"/>
                <a:ea typeface="Arial" charset="0"/>
                <a:cs typeface="Arial" charset="0"/>
              </a:rPr>
              <a:t>Đặc biệt, Blockchain có khả năng truyền tải dữ liệu mà không đòi hỏi trung gian để xác nhận thông tin.</a:t>
            </a:r>
            <a:endParaRPr lang="en-US">
              <a:latin typeface="Arial" charset="0"/>
              <a:ea typeface="Arial" charset="0"/>
              <a:cs typeface="Arial" charset="0"/>
            </a:endParaRPr>
          </a:p>
        </p:txBody>
      </p:sp>
    </p:spTree>
    <p:extLst>
      <p:ext uri="{BB962C8B-B14F-4D97-AF65-F5344CB8AC3E}">
        <p14:creationId xmlns:p14="http://schemas.microsoft.com/office/powerpoint/2010/main" val="162407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1" y="685800"/>
            <a:ext cx="8945563" cy="671514"/>
          </a:xfrm>
        </p:spPr>
        <p:txBody>
          <a:bodyPr>
            <a:normAutofit/>
          </a:bodyPr>
          <a:lstStyle/>
          <a:p>
            <a:r>
              <a:rPr lang="en-US" sz="3200" smtClean="0">
                <a:latin typeface="Arial" charset="0"/>
                <a:ea typeface="Arial" charset="0"/>
                <a:cs typeface="Arial" charset="0"/>
              </a:rPr>
              <a:t>Cách thức blockchain hoạt động?</a:t>
            </a:r>
            <a:endParaRPr lang="en-US" sz="3200">
              <a:latin typeface="Arial" charset="0"/>
              <a:ea typeface="Arial" charset="0"/>
              <a:cs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1736726"/>
            <a:ext cx="4098617" cy="207803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807" y="1411733"/>
            <a:ext cx="4167193" cy="234404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995" y="4025455"/>
            <a:ext cx="5206216" cy="2514602"/>
          </a:xfrm>
          <a:prstGeom prst="rect">
            <a:avLst/>
          </a:prstGeom>
        </p:spPr>
      </p:pic>
    </p:spTree>
    <p:extLst>
      <p:ext uri="{BB962C8B-B14F-4D97-AF65-F5344CB8AC3E}">
        <p14:creationId xmlns:p14="http://schemas.microsoft.com/office/powerpoint/2010/main" val="171751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1" y="685800"/>
            <a:ext cx="8945563" cy="671514"/>
          </a:xfrm>
        </p:spPr>
        <p:txBody>
          <a:bodyPr>
            <a:normAutofit/>
          </a:bodyPr>
          <a:lstStyle/>
          <a:p>
            <a:r>
              <a:rPr lang="en-US" sz="3200" smtClean="0">
                <a:latin typeface="Arial" charset="0"/>
                <a:ea typeface="Arial" charset="0"/>
                <a:cs typeface="Arial" charset="0"/>
              </a:rPr>
              <a:t>Mã hash của khối liền trước đó</a:t>
            </a:r>
            <a:endParaRPr lang="en-US" sz="3200">
              <a:latin typeface="Arial" charset="0"/>
              <a:ea typeface="Arial"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3137888"/>
            <a:ext cx="4606344" cy="2219925"/>
          </a:xfrm>
          <a:prstGeom prst="rect">
            <a:avLst/>
          </a:prstGeom>
        </p:spPr>
      </p:pic>
      <p:sp>
        <p:nvSpPr>
          <p:cNvPr id="5" name="TextBox 4"/>
          <p:cNvSpPr txBox="1"/>
          <p:nvPr/>
        </p:nvSpPr>
        <p:spPr>
          <a:xfrm>
            <a:off x="684211" y="1957386"/>
            <a:ext cx="3630613" cy="923330"/>
          </a:xfrm>
          <a:prstGeom prst="rect">
            <a:avLst/>
          </a:prstGeom>
          <a:noFill/>
        </p:spPr>
        <p:txBody>
          <a:bodyPr wrap="square" rtlCol="0">
            <a:spAutoFit/>
          </a:bodyPr>
          <a:lstStyle/>
          <a:p>
            <a:pPr algn="just"/>
            <a:r>
              <a:rPr lang="en-US" smtClean="0">
                <a:latin typeface="Arial" charset="0"/>
                <a:ea typeface="Arial" charset="0"/>
                <a:cs typeface="Arial" charset="0"/>
              </a:rPr>
              <a:t>Mỗi khối chứa thông tin liên quan đến khối trước đó. Khối đầu tiên là khối nguyên thuỷ</a:t>
            </a:r>
            <a:endParaRPr lang="en-US">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738" y="3137888"/>
            <a:ext cx="5619750" cy="2229212"/>
          </a:xfrm>
          <a:prstGeom prst="rect">
            <a:avLst/>
          </a:prstGeom>
        </p:spPr>
      </p:pic>
      <p:sp>
        <p:nvSpPr>
          <p:cNvPr id="7" name="TextBox 6"/>
          <p:cNvSpPr txBox="1"/>
          <p:nvPr/>
        </p:nvSpPr>
        <p:spPr>
          <a:xfrm>
            <a:off x="5900738" y="1957386"/>
            <a:ext cx="4271962" cy="646331"/>
          </a:xfrm>
          <a:prstGeom prst="rect">
            <a:avLst/>
          </a:prstGeom>
          <a:noFill/>
        </p:spPr>
        <p:txBody>
          <a:bodyPr wrap="square" rtlCol="0">
            <a:spAutoFit/>
          </a:bodyPr>
          <a:lstStyle/>
          <a:p>
            <a:r>
              <a:rPr lang="en-US" smtClean="0">
                <a:latin typeface="Arial" charset="0"/>
                <a:ea typeface="Arial" charset="0"/>
                <a:cs typeface="Arial" charset="0"/>
              </a:rPr>
              <a:t>Cố gắng thay đổi nội dung 1 khối là không thể</a:t>
            </a:r>
            <a:endParaRPr lang="en-US">
              <a:latin typeface="Arial" charset="0"/>
              <a:ea typeface="Arial" charset="0"/>
              <a:cs typeface="Arial" charset="0"/>
            </a:endParaRPr>
          </a:p>
        </p:txBody>
      </p:sp>
    </p:spTree>
    <p:extLst>
      <p:ext uri="{BB962C8B-B14F-4D97-AF65-F5344CB8AC3E}">
        <p14:creationId xmlns:p14="http://schemas.microsoft.com/office/powerpoint/2010/main" val="1769013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27062" y="472018"/>
            <a:ext cx="5859463" cy="428096"/>
          </a:xfrm>
        </p:spPr>
        <p:txBody>
          <a:bodyPr>
            <a:noAutofit/>
          </a:bodyPr>
          <a:lstStyle/>
          <a:p>
            <a:r>
              <a:rPr lang="en-US" sz="1800" smtClean="0">
                <a:solidFill>
                  <a:schemeClr val="tx1"/>
                </a:solidFill>
                <a:latin typeface="Arial" charset="0"/>
                <a:ea typeface="Arial" charset="0"/>
                <a:cs typeface="Arial" charset="0"/>
              </a:rPr>
              <a:t>Blockchain là mạng ngang cấp (phân tán phi tập trung)</a:t>
            </a:r>
            <a:endParaRPr lang="en-US" sz="1800">
              <a:solidFill>
                <a:schemeClr val="tx1"/>
              </a:solidFill>
              <a:latin typeface="Arial" charset="0"/>
              <a:ea typeface="Arial" charset="0"/>
              <a:cs typeface="Arial"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62" y="900114"/>
            <a:ext cx="4312565" cy="1990725"/>
          </a:xfrm>
          <a:prstGeom prst="rect">
            <a:avLst/>
          </a:prstGeom>
        </p:spPr>
      </p:pic>
      <p:sp>
        <p:nvSpPr>
          <p:cNvPr id="9" name="TextBox 8"/>
          <p:cNvSpPr txBox="1"/>
          <p:nvPr/>
        </p:nvSpPr>
        <p:spPr>
          <a:xfrm>
            <a:off x="6899275" y="472018"/>
            <a:ext cx="4621778" cy="369332"/>
          </a:xfrm>
          <a:prstGeom prst="rect">
            <a:avLst/>
          </a:prstGeom>
          <a:noFill/>
        </p:spPr>
        <p:txBody>
          <a:bodyPr wrap="square" rtlCol="0">
            <a:spAutoFit/>
          </a:bodyPr>
          <a:lstStyle/>
          <a:p>
            <a:r>
              <a:rPr lang="en-US" smtClean="0">
                <a:latin typeface="Arial" charset="0"/>
                <a:ea typeface="Arial" charset="0"/>
                <a:cs typeface="Arial" charset="0"/>
              </a:rPr>
              <a:t>Mỗi thành viên đều có bản copy Blockchain</a:t>
            </a:r>
            <a:endParaRPr lang="en-US">
              <a:latin typeface="Arial" charset="0"/>
              <a:ea typeface="Arial" charset="0"/>
              <a:cs typeface="Arial"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275" y="841350"/>
            <a:ext cx="4312565" cy="1968870"/>
          </a:xfrm>
          <a:prstGeom prst="rect">
            <a:avLst/>
          </a:prstGeom>
        </p:spPr>
      </p:pic>
      <p:sp>
        <p:nvSpPr>
          <p:cNvPr id="11" name="TextBox 10"/>
          <p:cNvSpPr txBox="1"/>
          <p:nvPr/>
        </p:nvSpPr>
        <p:spPr>
          <a:xfrm>
            <a:off x="627062" y="3318935"/>
            <a:ext cx="6689652" cy="369332"/>
          </a:xfrm>
          <a:prstGeom prst="rect">
            <a:avLst/>
          </a:prstGeom>
          <a:noFill/>
        </p:spPr>
        <p:txBody>
          <a:bodyPr wrap="none" rtlCol="0">
            <a:spAutoFit/>
          </a:bodyPr>
          <a:lstStyle/>
          <a:p>
            <a:r>
              <a:rPr lang="en-US" smtClean="0">
                <a:latin typeface="Arial" charset="0"/>
                <a:ea typeface="Arial" charset="0"/>
                <a:cs typeface="Arial" charset="0"/>
              </a:rPr>
              <a:t>Thêm một khối mới, toàn bộ hệ thống xác nhận khối mới hợp lệ</a:t>
            </a:r>
            <a:endParaRPr lang="en-US">
              <a:latin typeface="Arial" charset="0"/>
              <a:ea typeface="Arial" charset="0"/>
              <a:cs typeface="Arial"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852" y="3708809"/>
            <a:ext cx="4695580" cy="209784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062" y="3708809"/>
            <a:ext cx="4572000" cy="2097843"/>
          </a:xfrm>
          <a:prstGeom prst="rect">
            <a:avLst/>
          </a:prstGeom>
        </p:spPr>
      </p:pic>
    </p:spTree>
    <p:extLst>
      <p:ext uri="{BB962C8B-B14F-4D97-AF65-F5344CB8AC3E}">
        <p14:creationId xmlns:p14="http://schemas.microsoft.com/office/powerpoint/2010/main" val="77143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1" y="685800"/>
            <a:ext cx="10831513" cy="1114426"/>
          </a:xfrm>
        </p:spPr>
        <p:txBody>
          <a:bodyPr>
            <a:normAutofit/>
          </a:bodyPr>
          <a:lstStyle/>
          <a:p>
            <a:r>
              <a:rPr lang="en-US" sz="3200" smtClean="0">
                <a:latin typeface="Arial" charset="0"/>
                <a:ea typeface="Arial" charset="0"/>
                <a:cs typeface="Arial" charset="0"/>
              </a:rPr>
              <a:t>BITcoin-Ứng dụng công nghệ blockchain đầu tiên trên thế giới</a:t>
            </a:r>
            <a:endParaRPr lang="en-US" sz="3200">
              <a:latin typeface="Arial" charset="0"/>
              <a:ea typeface="Arial" charset="0"/>
              <a:cs typeface="Arial" charset="0"/>
            </a:endParaRPr>
          </a:p>
        </p:txBody>
      </p:sp>
      <p:sp>
        <p:nvSpPr>
          <p:cNvPr id="5" name="Subtitle 4"/>
          <p:cNvSpPr>
            <a:spLocks noGrp="1"/>
          </p:cNvSpPr>
          <p:nvPr>
            <p:ph type="subTitle" idx="1"/>
          </p:nvPr>
        </p:nvSpPr>
        <p:spPr>
          <a:xfrm>
            <a:off x="684212" y="2028825"/>
            <a:ext cx="7373938" cy="4400550"/>
          </a:xfrm>
        </p:spPr>
        <p:txBody>
          <a:bodyPr>
            <a:normAutofit/>
          </a:bodyPr>
          <a:lstStyle/>
          <a:p>
            <a:pPr algn="just"/>
            <a:r>
              <a:rPr lang="en-US" sz="1800" smtClean="0">
                <a:solidFill>
                  <a:schemeClr val="tx1"/>
                </a:solidFill>
                <a:latin typeface="Arial" charset="0"/>
                <a:ea typeface="Arial" charset="0"/>
                <a:cs typeface="Arial" charset="0"/>
              </a:rPr>
              <a:t>Satoshi Nakamoto </a:t>
            </a:r>
            <a:r>
              <a:rPr lang="mr-IN" sz="1800" smtClean="0">
                <a:solidFill>
                  <a:schemeClr val="tx1"/>
                </a:solidFill>
                <a:latin typeface="Arial" charset="0"/>
                <a:ea typeface="Arial" charset="0"/>
                <a:cs typeface="Arial" charset="0"/>
              </a:rPr>
              <a:t>–</a:t>
            </a:r>
            <a:r>
              <a:rPr lang="en-US" sz="1800" smtClean="0">
                <a:solidFill>
                  <a:schemeClr val="tx1"/>
                </a:solidFill>
                <a:latin typeface="Arial" charset="0"/>
                <a:ea typeface="Arial" charset="0"/>
                <a:cs typeface="Arial" charset="0"/>
              </a:rPr>
              <a:t> Nhân vật huyền thoại đã tạo ra Bitcoin</a:t>
            </a:r>
          </a:p>
          <a:p>
            <a:pPr algn="just"/>
            <a:r>
              <a:rPr lang="en-US" sz="1800" smtClean="0">
                <a:solidFill>
                  <a:schemeClr val="tx1"/>
                </a:solidFill>
                <a:latin typeface="Arial" charset="0"/>
                <a:ea typeface="Arial" charset="0"/>
                <a:cs typeface="Arial" charset="0"/>
              </a:rPr>
              <a:t>Cách hoạt động của Blockchain Bitcoin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282" y="1800226"/>
            <a:ext cx="3557162" cy="174300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12" y="3043303"/>
            <a:ext cx="6362978" cy="3171760"/>
          </a:xfrm>
          <a:prstGeom prst="rect">
            <a:avLst/>
          </a:prstGeom>
        </p:spPr>
      </p:pic>
    </p:spTree>
    <p:extLst>
      <p:ext uri="{BB962C8B-B14F-4D97-AF65-F5344CB8AC3E}">
        <p14:creationId xmlns:p14="http://schemas.microsoft.com/office/powerpoint/2010/main" val="5571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4212" y="685800"/>
            <a:ext cx="7931151" cy="557214"/>
          </a:xfrm>
        </p:spPr>
        <p:txBody>
          <a:bodyPr>
            <a:normAutofit fontScale="90000"/>
          </a:bodyPr>
          <a:lstStyle/>
          <a:p>
            <a:r>
              <a:rPr lang="en-US" sz="3200" smtClean="0">
                <a:latin typeface="Arial" charset="0"/>
                <a:ea typeface="Arial" charset="0"/>
                <a:cs typeface="Arial" charset="0"/>
              </a:rPr>
              <a:t>Lợi ích của bitcoin (Blockchain)</a:t>
            </a:r>
            <a:endParaRPr lang="en-US" sz="3200">
              <a:latin typeface="Arial" charset="0"/>
              <a:ea typeface="Arial" charset="0"/>
              <a:cs typeface="Arial" charset="0"/>
            </a:endParaRPr>
          </a:p>
        </p:txBody>
      </p:sp>
      <p:sp>
        <p:nvSpPr>
          <p:cNvPr id="5" name="Subtitle 4"/>
          <p:cNvSpPr>
            <a:spLocks noGrp="1"/>
          </p:cNvSpPr>
          <p:nvPr>
            <p:ph type="subTitle" idx="1"/>
          </p:nvPr>
        </p:nvSpPr>
        <p:spPr>
          <a:xfrm>
            <a:off x="684212" y="1571625"/>
            <a:ext cx="6400800" cy="4219575"/>
          </a:xfrm>
        </p:spPr>
        <p:txBody>
          <a:bodyPr/>
          <a:lstStyle/>
          <a:p>
            <a:pPr marL="342900" indent="-342900">
              <a:buFont typeface="Arial" charset="0"/>
              <a:buChar char="•"/>
            </a:pPr>
            <a:r>
              <a:rPr lang="en-US" smtClean="0">
                <a:solidFill>
                  <a:schemeClr val="tx1"/>
                </a:solidFill>
                <a:latin typeface="Arial" charset="0"/>
                <a:ea typeface="Arial" charset="0"/>
                <a:cs typeface="Arial" charset="0"/>
              </a:rPr>
              <a:t>Minh bạch</a:t>
            </a:r>
          </a:p>
          <a:p>
            <a:pPr marL="342900" indent="-342900">
              <a:buFont typeface="Arial" charset="0"/>
              <a:buChar char="•"/>
            </a:pPr>
            <a:r>
              <a:rPr lang="en-US" smtClean="0">
                <a:solidFill>
                  <a:schemeClr val="tx1"/>
                </a:solidFill>
                <a:latin typeface="Arial" charset="0"/>
                <a:ea typeface="Arial" charset="0"/>
                <a:cs typeface="Arial" charset="0"/>
              </a:rPr>
              <a:t>Không thể làm giả</a:t>
            </a:r>
          </a:p>
          <a:p>
            <a:pPr marL="342900" indent="-342900">
              <a:buFont typeface="Arial" charset="0"/>
              <a:buChar char="•"/>
            </a:pPr>
            <a:r>
              <a:rPr lang="en-US" smtClean="0">
                <a:solidFill>
                  <a:schemeClr val="tx1"/>
                </a:solidFill>
                <a:latin typeface="Arial" charset="0"/>
                <a:ea typeface="Arial" charset="0"/>
                <a:cs typeface="Arial" charset="0"/>
              </a:rPr>
              <a:t>Ẩn danh</a:t>
            </a:r>
          </a:p>
          <a:p>
            <a:pPr marL="342900" indent="-342900">
              <a:buFont typeface="Arial" charset="0"/>
              <a:buChar char="•"/>
            </a:pPr>
            <a:r>
              <a:rPr lang="en-US" smtClean="0">
                <a:solidFill>
                  <a:schemeClr val="tx1"/>
                </a:solidFill>
                <a:latin typeface="Arial" charset="0"/>
                <a:ea typeface="Arial" charset="0"/>
                <a:cs typeface="Arial" charset="0"/>
              </a:rPr>
              <a:t>Tốc độ nhanh</a:t>
            </a:r>
          </a:p>
          <a:p>
            <a:pPr marL="342900" indent="-342900">
              <a:buFont typeface="Arial" charset="0"/>
              <a:buChar char="•"/>
            </a:pPr>
            <a:r>
              <a:rPr lang="en-US" smtClean="0">
                <a:solidFill>
                  <a:schemeClr val="tx1"/>
                </a:solidFill>
                <a:latin typeface="Arial" charset="0"/>
                <a:ea typeface="Arial" charset="0"/>
                <a:cs typeface="Arial" charset="0"/>
              </a:rPr>
              <a:t>Chi phí giao dịch thấp</a:t>
            </a:r>
          </a:p>
          <a:p>
            <a:pPr marL="342900" indent="-342900">
              <a:buFont typeface="Arial" charset="0"/>
              <a:buChar char="•"/>
            </a:pPr>
            <a:r>
              <a:rPr lang="en-US" smtClean="0">
                <a:solidFill>
                  <a:schemeClr val="tx1"/>
                </a:solidFill>
                <a:latin typeface="Arial" charset="0"/>
                <a:ea typeface="Arial" charset="0"/>
                <a:cs typeface="Arial" charset="0"/>
              </a:rPr>
              <a:t>Dùng cho việc thanh toán</a:t>
            </a:r>
          </a:p>
          <a:p>
            <a:endParaRPr lang="en-US">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7688525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107</TotalTime>
  <Words>495</Words>
  <Application>Microsoft Macintosh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Century Gothic</vt:lpstr>
      <vt:lpstr>Wingdings</vt:lpstr>
      <vt:lpstr>Wingdings 3</vt:lpstr>
      <vt:lpstr>Arial</vt:lpstr>
      <vt:lpstr>Slice</vt:lpstr>
      <vt:lpstr>BÁO CÁO THỰC TẬP TỐT NGHIỆP</vt:lpstr>
      <vt:lpstr>Công nghệ Blockchain</vt:lpstr>
      <vt:lpstr>Cuộc cách mạng công nghiệp 4.0 là gì?</vt:lpstr>
      <vt:lpstr>Blockchain là gì?</vt:lpstr>
      <vt:lpstr>Cách thức blockchain hoạt động?</vt:lpstr>
      <vt:lpstr>Mã hash của khối liền trước đó</vt:lpstr>
      <vt:lpstr>PowerPoint Presentation</vt:lpstr>
      <vt:lpstr>BITcoin-Ứng dụng công nghệ blockchain đầu tiên trên thế giới</vt:lpstr>
      <vt:lpstr>Lợi ích của bitcoin (Blockchain)</vt:lpstr>
      <vt:lpstr>Tiền điện tử ETHEREUM Là gì?</vt:lpstr>
      <vt:lpstr>Ví BITCOIN LÀ GÌ</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TỐT NGHIỆP</dc:title>
  <dc:creator>Microsoft Office User</dc:creator>
  <cp:lastModifiedBy>Microsoft Office User</cp:lastModifiedBy>
  <cp:revision>19</cp:revision>
  <dcterms:created xsi:type="dcterms:W3CDTF">2019-10-02T14:47:31Z</dcterms:created>
  <dcterms:modified xsi:type="dcterms:W3CDTF">2019-10-02T16:35:24Z</dcterms:modified>
</cp:coreProperties>
</file>